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p/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p/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p/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p/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p/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p/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p/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p/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hyperlink" Target="https://docs.document360.com/docs/workflow-designer#:~:text=Plans%20supporting%20this%20feature%3A%20Business,Enterprise" TargetMode="External"/><Relationship Id="rId3" Type="http://schemas.openxmlformats.org/officeDocument/2006/relationships/hyperlink" Target="https://gitbook.com/docs/collaboration/change-requests#:~:text=A%20change%20request%20is%20a,or%20merge%20requests%20in%20GitLab" TargetMode="External"/><Relationship Id="rId4" Type="http://schemas.openxmlformats.org/officeDocument/2006/relationships/hyperlink" Target="https://readme.com/blog/branch-reviews#:~:text=Branch%20Reviews%20provide%20a%20simple%2C,for%20maintaining%20your%20API%20documentation" TargetMode="External"/><Relationship Id="rId5" Type="http://schemas.openxmlformats.org/officeDocument/2006/relationships/hyperlink" Target="https://support.helpdocs.io/article/qh5mmhkpcm-using-search-stats-to-find-content-gaps#:~:text=Pay%20special%20attention%20to%20two,indicators%20of%20potential%20content%20gaps" TargetMode="External"/><Relationship Id="rId6" Type="http://schemas.openxmlformats.org/officeDocument/2006/relationships/hyperlink" Target="https://help.helpjuice.com/en_US/analytics/searches-tab#:~:text=The%20Searches%20Tab%20in%20Helpjuice,to%20better%20meet%20user%20needs" TargetMode="External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hyperlink" Target="https://docs.document360.com/docs/workflow-designer#:~:text=Plans%20supporting%20this%20feature%3A%20Business,Enterprise" TargetMode="External"/><Relationship Id="rId2" Type="http://schemas.openxmlformats.org/officeDocument/2006/relationships/hyperlink" Target="https://docs.document360.com/docs/revision-history#:~:text=Versioning%20in%20a%20knowledge%20base,minimizing%20errors%20and%20improving%20transparency" TargetMode="External"/><Relationship Id="rId3" Type="http://schemas.openxmlformats.org/officeDocument/2006/relationships/hyperlink" Target="https://gitbook.com/docs/collaboration/change-requests#:~:text=A%20change%20request%20is%20a,or%20merge%20requests%20in%20GitLab" TargetMode="External"/><Relationship Id="rId4" Type="http://schemas.openxmlformats.org/officeDocument/2006/relationships/hyperlink" Target="https://gitbook.com/docs/creating-content/version-control#:~:text=Keep%20track%20of%20changes%2C%20roll,a%20previous%20version%20and%20more" TargetMode="External"/><Relationship Id="rId5" Type="http://schemas.openxmlformats.org/officeDocument/2006/relationships/hyperlink" Target="https://gitbook.com/docs/publishing-documentation/insights#:~:text=The%20Insights%20tab%20is%20split,on%20a%20specific%20data%20type" TargetMode="External"/><Relationship Id="rId6" Type="http://schemas.openxmlformats.org/officeDocument/2006/relationships/hyperlink" Target="https://readme.com/blog/branch-reviews#:~:text=Branch%20Reviews%20provide%20a%20simple%2C,for%20maintaining%20your%20API%20documentation" TargetMode="External"/><Relationship Id="rId7" Type="http://schemas.openxmlformats.org/officeDocument/2006/relationships/hyperlink" Target="https://docs.readme.com/main/docs/setting-up-custom-domain#:~:text=Setting%20Custom%20Domain%20%26%20SSL" TargetMode="External"/><Relationship Id="rId8" Type="http://schemas.openxmlformats.org/officeDocument/2006/relationships/hyperlink" Target="https://support.helpdocs.io/article/qh5mmhkpcm-using-search-stats-to-find-content-gaps#:~:text=Pay%20special%20attention%20to%20two,indicators%20of%20potential%20content%20gaps" TargetMode="External"/><Relationship Id="rId9" Type="http://schemas.openxmlformats.org/officeDocument/2006/relationships/hyperlink" Target="https://support.helpdocs.io/article/41dS9x54UW-article-history-revisions-and-versioning#:~:text=That%27s%20why%20HelpDocs%20ships%20with,destructive%20version%20control" TargetMode="External"/><Relationship Id="rId10" Type="http://schemas.openxmlformats.org/officeDocument/2006/relationships/hyperlink" Target="https://help.helpjuice.com/en_US/authentication/single-sign-on-authentication#:~:text=The%20majority%20of%20our%20users,familiar%20with%20its%20key%20components" TargetMode="External"/><Relationship Id="rId11" Type="http://schemas.openxmlformats.org/officeDocument/2006/relationships/hyperlink" Target="https://help.helpjuice.com/en_US/analytics/searches-tab#:~:text=The%20Searches%20Tab%20in%20Helpjuice,to%20better%20meet%20user%20needs" TargetMode="External"/><Relationship Id="rId12" Type="http://schemas.openxmlformats.org/officeDocument/2006/relationships/slideLayout" Target="../slideLayouts/slideLayout1.xml"/><Relationship Id="rId13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hyperlink" Target="https://docs.document360.com/docs/workflow-designer#:~:text=Plans%20supporting%20this%20feature%3A%20Business,Enterprise" TargetMode="External"/><Relationship Id="rId3" Type="http://schemas.openxmlformats.org/officeDocument/2006/relationships/hyperlink" Target="https://docs.document360.com/docs/revision-history#:~:text=Versioning%20in%20a%20knowledge%20base,minimizing%20errors%20and%20improving%20transparency" TargetMode="External"/><Relationship Id="rId4" Type="http://schemas.openxmlformats.org/officeDocument/2006/relationships/hyperlink" Target="https://gitbook.com/docs/publishing-documentation/insights#:~:text=The%20Insights%20tab%20is%20split,on%20a%20specific%20data%20type" TargetMode="External"/><Relationship Id="rId5" Type="http://schemas.openxmlformats.org/officeDocument/2006/relationships/hyperlink" Target="https://support.helpdocs.io/article/qh5mmhkpcm-using-search-stats-to-find-content-gaps#:~:text=Pay%20special%20attention%20to%20two,indicators%20of%20potential%20content%20gaps" TargetMode="External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hyperlink" Target="https://support.helpdocs.io/article/41dS9x54UW-article-history-revisions-and-versioning#:~:text=That%27s%20why%20HelpDocs%20ships%20with,destructive%20version%20control" TargetMode="External"/><Relationship Id="rId3" Type="http://schemas.openxmlformats.org/officeDocument/2006/relationships/hyperlink" Target="https://readme.com/blog/branch-reviews#:~:text=Branch%20Reviews%20provide%20a%20simple%2C,for%20maintaining%20your%20API%20documentation" TargetMode="External"/><Relationship Id="rId4" Type="http://schemas.openxmlformats.org/officeDocument/2006/relationships/hyperlink" Target="https://gitbook.com/docs/publishing-documentation/insights#:~:text=The%20Insights%20tab%20is%20split,on%20a%20specific%20data%20type" TargetMode="External"/><Relationship Id="rId5" Type="http://schemas.openxmlformats.org/officeDocument/2006/relationships/hyperlink" Target="https://help.helpjuice.com/en_US/analytics/searches-tab#:~:text=The%20Searches%20Tab%20in%20Helpjuice,to%20better%20meet%20user%20needs" TargetMode="External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hyperlink" Target="https://docs.document360.com/docs/workflow-designer#:~:text=Plans%20supporting%20this%20feature%3A%20Business,Enterprise" TargetMode="External"/><Relationship Id="rId3" Type="http://schemas.openxmlformats.org/officeDocument/2006/relationships/hyperlink" Target="https://gitbook.com/docs/collaboration/change-requests#:~:text=A%20change%20request%20is%20a,or%20merge%20requests%20in%20GitLab" TargetMode="External"/><Relationship Id="rId4" Type="http://schemas.openxmlformats.org/officeDocument/2006/relationships/hyperlink" Target="https://support.helpdocs.io/article/qh5mmhkpcm-using-search-stats-to-find-content-gaps#:~:text=Pay%20special%20attention%20to%20two,indicators%20of%20potential%20content%20gaps" TargetMode="External"/><Relationship Id="rId5" Type="http://schemas.openxmlformats.org/officeDocument/2006/relationships/hyperlink" Target="https://help.helpjuice.com/en_US/analytics/searches-tab#:~:text=The%20Searches%20Tab%20in%20Helpjuice,to%20better%20meet%20user%20needs" TargetMode="External"/><Relationship Id="rId6" Type="http://schemas.openxmlformats.org/officeDocument/2006/relationships/slideLayout" Target="../slideLayouts/slideLayout1.xml"/><Relationship Id="rId7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301752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9144000" cy="3017520"/>
          </a:xfrm>
          <a:prstGeom prst="rect">
            <a:avLst/>
          </a:prstGeom>
          <a:solidFill>
            <a:srgbClr val="FFFFFF">
              <a:alpha val="60000"/>
            </a:srgbClr>
          </a:solidFill>
          <a:ln w="12700">
            <a:solidFill>
              <a:srgbClr val="FFFFFF"/>
            </a:solidFill>
            <a:prstDash val="solid"/>
          </a:ln>
        </p:spPr>
        <p:txBody>
          <a:bodyPr/>
          <a:p/>
        </p:txBody>
      </p:sp>
      <p:sp>
        <p:nvSpPr>
          <p:cNvPr id="4" name="Text 1"/>
          <p:cNvSpPr/>
          <p:nvPr/>
        </p:nvSpPr>
        <p:spPr>
          <a:xfrm>
            <a:off x="457200" y="1005840"/>
            <a:ext cx="8229600" cy="1828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3200" b="1" dirty="0">
                <a:solidFill>
                  <a:srgbClr val="2A56A5"/>
                </a:solidFill>
              </a:rPr>
              <a:t>Vergelijking klantdocumentatieplatformen
</a:t>
            </a:r>
            <a:pPr algn="l" indent="0" marL="0">
              <a:buNone/>
            </a:pPr>
            <a:r>
              <a:rPr lang="en-US" sz="1800" dirty="0">
                <a:solidFill>
                  <a:srgbClr val="666666"/>
                </a:solidFill>
              </a:rPr>
              <a:t>Onderzoek voor team van 40</a:t>
            </a:r>
            <a:endParaRPr lang="en-US" sz="3200" dirty="0"/>
          </a:p>
        </p:txBody>
      </p:sp>
      <p:sp>
        <p:nvSpPr>
          <p:cNvPr id="5" name="Text 2"/>
          <p:cNvSpPr/>
          <p:nvPr/>
        </p:nvSpPr>
        <p:spPr>
          <a:xfrm>
            <a:off x="457200" y="3291840"/>
            <a:ext cx="54864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666666"/>
                </a:solidFill>
              </a:rPr>
              <a:t>Januari 2026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E8EE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457200"/>
            <a:ext cx="548640" cy="54864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97280" y="457200"/>
            <a:ext cx="73152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2A56A5"/>
                </a:solidFill>
              </a:rPr>
              <a:t>Probleem</a:t>
            </a:r>
            <a:endParaRPr lang="en-US" sz="2400" dirty="0"/>
          </a:p>
        </p:txBody>
      </p:sp>
      <p:sp>
        <p:nvSpPr>
          <p:cNvPr id="4" name="Text 1"/>
          <p:cNvSpPr/>
          <p:nvPr/>
        </p:nvSpPr>
        <p:spPr>
          <a:xfrm>
            <a:off x="548640" y="1280160"/>
            <a:ext cx="822960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Onze productteam (40 personen) heeft behoefte aan een extern toegankelijk documentatieplatform.
</a:t>
            </a:r>
            <a:pPr algn="l"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• Publicatie op eigen domein
</a:t>
            </a:r>
            <a:pPr algn="l"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• Redactieflow: concept → review → live
</a:t>
            </a:r>
            <a:pPr algn="l"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• Versiegeschiedenis met herstel
</a:t>
            </a:r>
            <a:pPr algn="l"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• SAML‑SSO, export/back‑up, analytics (zoektermen &amp; no‑result), integraties, meertaligheid (NL/EN)</a:t>
            </a:r>
            <a:endParaRPr lang="en-US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E8EE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457200"/>
            <a:ext cx="548640" cy="54864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97280" y="45720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2A56A5"/>
                </a:solidFill>
              </a:rPr>
              <a:t>Selectiecriteria</a:t>
            </a:r>
            <a:endParaRPr lang="en-US" sz="2400" dirty="0"/>
          </a:p>
        </p:txBody>
      </p:sp>
      <p:sp>
        <p:nvSpPr>
          <p:cNvPr id="4" name="Text 1"/>
          <p:cNvSpPr/>
          <p:nvPr/>
        </p:nvSpPr>
        <p:spPr>
          <a:xfrm>
            <a:off x="548640" y="1280160"/>
            <a:ext cx="8229600" cy="2743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• Publicatie op eigen domein
</a:t>
            </a:r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• Redactieflow (concept → review → live)
</a:t>
            </a:r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• Versiebeheer &amp; herstel
</a:t>
            </a:r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• SAML‑SSO voor veilige toegang
</a:t>
            </a:r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• Export/back‑up (Markdown preferentie)
</a:t>
            </a:r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• Analytics: zoektermen &amp; no‑result searches
</a:t>
            </a:r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• Integraties (Slack, GitHub, projectbeheer)
</a:t>
            </a:r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• Meertaligheid (NL/EN) &amp; implementatietijd (8–12 weken)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E8EE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457200"/>
            <a:ext cx="548640" cy="54864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97280" y="45720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2A56A5"/>
                </a:solidFill>
              </a:rPr>
              <a:t>Shortlist</a:t>
            </a:r>
            <a:endParaRPr lang="en-US" sz="2400" dirty="0"/>
          </a:p>
        </p:txBody>
      </p:sp>
      <p:sp>
        <p:nvSpPr>
          <p:cNvPr id="4" name="Shape 1"/>
          <p:cNvSpPr/>
          <p:nvPr/>
        </p:nvSpPr>
        <p:spPr>
          <a:xfrm>
            <a:off x="548640" y="1280160"/>
            <a:ext cx="8046720" cy="502920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 w="12700">
            <a:solidFill>
              <a:srgbClr val="2A56A5"/>
            </a:solidFill>
            <a:prstDash val="solid"/>
          </a:ln>
        </p:spPr>
        <p:txBody>
          <a:bodyPr/>
          <a:p/>
        </p:txBody>
      </p:sp>
      <p:sp>
        <p:nvSpPr>
          <p:cNvPr id="5" name="Text 2"/>
          <p:cNvSpPr/>
          <p:nvPr/>
        </p:nvSpPr>
        <p:spPr>
          <a:xfrm>
            <a:off x="731520" y="1325880"/>
            <a:ext cx="76809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2A56A5"/>
                </a:solidFill>
              </a:rPr>
              <a:t>Document360
</a:t>
            </a:r>
            <a:pPr algn="l" indent="0" marL="0">
              <a:buNone/>
            </a:pPr>
            <a:r>
              <a:rPr lang="en-US" sz="1100" i="1" dirty="0">
                <a:solidFill>
                  <a:srgbClr val="666666"/>
                </a:solidFill>
              </a:rPr>
              <a:t>Compleet pakket &amp; enterprise‑grade</a:t>
            </a:r>
            <a:endParaRPr lang="en-US" sz="1400" dirty="0"/>
          </a:p>
        </p:txBody>
      </p:sp>
      <p:sp>
        <p:nvSpPr>
          <p:cNvPr id="6" name="Shape 3"/>
          <p:cNvSpPr/>
          <p:nvPr/>
        </p:nvSpPr>
        <p:spPr>
          <a:xfrm>
            <a:off x="548640" y="1920240"/>
            <a:ext cx="8046720" cy="502920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 w="12700">
            <a:solidFill>
              <a:srgbClr val="2A56A5"/>
            </a:solidFill>
            <a:prstDash val="solid"/>
          </a:ln>
        </p:spPr>
        <p:txBody>
          <a:bodyPr/>
          <a:p/>
        </p:txBody>
      </p:sp>
      <p:sp>
        <p:nvSpPr>
          <p:cNvPr id="7" name="Text 4"/>
          <p:cNvSpPr/>
          <p:nvPr/>
        </p:nvSpPr>
        <p:spPr>
          <a:xfrm>
            <a:off x="731520" y="1965960"/>
            <a:ext cx="76809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2A56A5"/>
                </a:solidFill>
              </a:rPr>
              <a:t>GitBook
</a:t>
            </a:r>
            <a:pPr algn="l" indent="0" marL="0">
              <a:buNone/>
            </a:pPr>
            <a:r>
              <a:rPr lang="en-US" sz="1100" i="1" dirty="0">
                <a:solidFill>
                  <a:srgbClr val="666666"/>
                </a:solidFill>
              </a:rPr>
              <a:t>Dev‑vriendelijk &amp; Git‑integratie</a:t>
            </a:r>
            <a:endParaRPr lang="en-US" sz="1400" dirty="0"/>
          </a:p>
        </p:txBody>
      </p:sp>
      <p:sp>
        <p:nvSpPr>
          <p:cNvPr id="8" name="Shape 5"/>
          <p:cNvSpPr/>
          <p:nvPr/>
        </p:nvSpPr>
        <p:spPr>
          <a:xfrm>
            <a:off x="548640" y="2560320"/>
            <a:ext cx="8046720" cy="502920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 w="12700">
            <a:solidFill>
              <a:srgbClr val="2A56A5"/>
            </a:solidFill>
            <a:prstDash val="solid"/>
          </a:ln>
        </p:spPr>
        <p:txBody>
          <a:bodyPr/>
          <a:p/>
        </p:txBody>
      </p:sp>
      <p:sp>
        <p:nvSpPr>
          <p:cNvPr id="9" name="Text 6"/>
          <p:cNvSpPr/>
          <p:nvPr/>
        </p:nvSpPr>
        <p:spPr>
          <a:xfrm>
            <a:off x="731520" y="2606040"/>
            <a:ext cx="76809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2A56A5"/>
                </a:solidFill>
              </a:rPr>
              <a:t>ReadMe
</a:t>
            </a:r>
            <a:pPr algn="l" indent="0" marL="0">
              <a:buNone/>
            </a:pPr>
            <a:r>
              <a:rPr lang="en-US" sz="1100" i="1" dirty="0">
                <a:solidFill>
                  <a:srgbClr val="666666"/>
                </a:solidFill>
              </a:rPr>
              <a:t>API‑documentatie met branch reviews</a:t>
            </a:r>
            <a:endParaRPr lang="en-US" sz="1400" dirty="0"/>
          </a:p>
        </p:txBody>
      </p:sp>
      <p:sp>
        <p:nvSpPr>
          <p:cNvPr id="10" name="Shape 7"/>
          <p:cNvSpPr/>
          <p:nvPr/>
        </p:nvSpPr>
        <p:spPr>
          <a:xfrm>
            <a:off x="548640" y="3200400"/>
            <a:ext cx="8046720" cy="502920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 w="12700">
            <a:solidFill>
              <a:srgbClr val="2A56A5"/>
            </a:solidFill>
            <a:prstDash val="solid"/>
          </a:ln>
        </p:spPr>
        <p:txBody>
          <a:bodyPr/>
          <a:p/>
        </p:txBody>
      </p:sp>
      <p:sp>
        <p:nvSpPr>
          <p:cNvPr id="11" name="Text 8"/>
          <p:cNvSpPr/>
          <p:nvPr/>
        </p:nvSpPr>
        <p:spPr>
          <a:xfrm>
            <a:off x="731520" y="3246120"/>
            <a:ext cx="76809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2A56A5"/>
                </a:solidFill>
              </a:rPr>
              <a:t>HelpDocs
</a:t>
            </a:r>
            <a:pPr algn="l" indent="0" marL="0">
              <a:buNone/>
            </a:pPr>
            <a:r>
              <a:rPr lang="en-US" sz="1100" i="1" dirty="0">
                <a:solidFill>
                  <a:srgbClr val="666666"/>
                </a:solidFill>
              </a:rPr>
              <a:t>Analytics &amp; meertaligheid</a:t>
            </a:r>
            <a:endParaRPr lang="en-US" sz="1400" dirty="0"/>
          </a:p>
        </p:txBody>
      </p:sp>
      <p:sp>
        <p:nvSpPr>
          <p:cNvPr id="12" name="Shape 9"/>
          <p:cNvSpPr/>
          <p:nvPr/>
        </p:nvSpPr>
        <p:spPr>
          <a:xfrm>
            <a:off x="548640" y="3840480"/>
            <a:ext cx="8046720" cy="502920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 w="12700">
            <a:solidFill>
              <a:srgbClr val="2A56A5"/>
            </a:solidFill>
            <a:prstDash val="solid"/>
          </a:ln>
        </p:spPr>
        <p:txBody>
          <a:bodyPr/>
          <a:p/>
        </p:txBody>
      </p:sp>
      <p:sp>
        <p:nvSpPr>
          <p:cNvPr id="13" name="Text 10"/>
          <p:cNvSpPr/>
          <p:nvPr/>
        </p:nvSpPr>
        <p:spPr>
          <a:xfrm>
            <a:off x="731520" y="3886200"/>
            <a:ext cx="76809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2A56A5"/>
                </a:solidFill>
              </a:rPr>
              <a:t>Helpjuice
</a:t>
            </a:r>
            <a:pPr algn="l" indent="0" marL="0">
              <a:buNone/>
            </a:pPr>
            <a:r>
              <a:rPr lang="en-US" sz="1100" i="1" dirty="0">
                <a:solidFill>
                  <a:srgbClr val="666666"/>
                </a:solidFill>
              </a:rPr>
              <a:t>Robuste analytics &amp; back‑up</a:t>
            </a:r>
            <a:endParaRPr lang="en-US" sz="1400" dirty="0"/>
          </a:p>
        </p:txBody>
      </p:sp>
      <p:sp>
        <p:nvSpPr>
          <p:cNvPr id="14" name="Text 11"/>
          <p:cNvSpPr/>
          <p:nvPr/>
        </p:nvSpPr>
        <p:spPr>
          <a:xfrm>
            <a:off x="457200" y="48463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2"/>
              </a:rPr>
              <a:t>[1]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3"/>
              </a:rPr>
              <a:t>[3]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4"/>
              </a:rPr>
              <a:t>[6]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5"/>
              </a:rPr>
              <a:t>[8]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6"/>
              </a:rPr>
              <a:t>[11]</a:t>
            </a:r>
            <a:endParaRPr lang="en-US" sz="7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E8EE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65760" y="365760"/>
            <a:ext cx="8229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2A56A5"/>
                </a:solidFill>
              </a:rPr>
              <a:t>Vergelijking van functies</a:t>
            </a:r>
            <a:endParaRPr lang="en-US" sz="2400" dirty="0"/>
          </a:p>
        </p:txBody>
      </p:sp>
      <p:graphicFrame>
        <p:nvGraphicFramePr>
          <p:cNvPr id="6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188720"/>
          <a:ext cx="8229600" cy="2926080"/>
        </p:xfrm>
        <a:graphic>
          <a:graphicData uri="http://schemas.openxmlformats.org/drawingml/2006/table">
            <a:tbl>
              <a:tblPr/>
              <a:tblGrid>
                <a:gridCol w="2103120"/>
                <a:gridCol w="1005840"/>
                <a:gridCol w="1188720"/>
                <a:gridCol w="1005840"/>
                <a:gridCol w="914400"/>
                <a:gridCol w="1097280"/>
                <a:gridCol w="1280160"/>
              </a:tblGrid>
              <a:tr h="45720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</a:rPr>
                        <a:t>Platform</a:t>
                      </a:r>
                      <a:endParaRPr lang="en-US" sz="12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56A5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</a:rPr>
                        <a:t>Domein</a:t>
                      </a: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56A5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</a:rPr>
                        <a:t>Workflow</a:t>
                      </a: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56A5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</a:rPr>
                        <a:t>Versie</a:t>
                      </a: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56A5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</a:rPr>
                        <a:t>SSO</a:t>
                      </a: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56A5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</a:rPr>
                        <a:t>Export</a:t>
                      </a: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56A5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200" b="1" dirty="0">
                          <a:solidFill>
                            <a:srgbClr val="FFFFFF"/>
                          </a:solidFill>
                        </a:rPr>
                        <a:t>Analytics</a:t>
                      </a:r>
                      <a:endParaRPr lang="en-US" sz="1200" dirty="0"/>
                    </a:p>
                  </a:txBody>
                  <a:tcPr marL="91440" marR="91440" marT="45720" marB="45720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A56A5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400" dirty="0">
                          <a:solidFill>
                            <a:srgbClr val="323232"/>
                          </a:solidFill>
                        </a:rPr>
                        <a:t>Document360</a:t>
                      </a:r>
                      <a:endParaRPr lang="en-US" sz="1400" dirty="0"/>
                    </a:p>
                  </a:txBody>
                  <a:tcPr marL="12700" marR="12700" marT="25400" marB="1270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400" dirty="0">
                          <a:solidFill>
                            <a:srgbClr val="323232"/>
                          </a:solidFill>
                        </a:rPr>
                        <a:t>GitBook</a:t>
                      </a:r>
                      <a:endParaRPr lang="en-US" sz="1400" dirty="0"/>
                    </a:p>
                  </a:txBody>
                  <a:tcPr marL="12700" marR="12700" marT="25400" marB="1270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F0AD4E"/>
                          </a:solidFill>
                        </a:rPr>
                        <a:t>?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400" dirty="0">
                          <a:solidFill>
                            <a:srgbClr val="323232"/>
                          </a:solidFill>
                        </a:rPr>
                        <a:t>ReadMe</a:t>
                      </a:r>
                      <a:endParaRPr lang="en-US" sz="1400" dirty="0"/>
                    </a:p>
                  </a:txBody>
                  <a:tcPr marL="12700" marR="12700" marT="25400" marB="1270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F0AD4E"/>
                          </a:solidFill>
                        </a:rPr>
                        <a:t>?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400" dirty="0">
                          <a:solidFill>
                            <a:srgbClr val="323232"/>
                          </a:solidFill>
                        </a:rPr>
                        <a:t>HelpDocs</a:t>
                      </a:r>
                      <a:endParaRPr lang="en-US" sz="1400" dirty="0"/>
                    </a:p>
                  </a:txBody>
                  <a:tcPr marL="12700" marR="12700" marT="25400" marB="1270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F0AD4E"/>
                          </a:solidFill>
                        </a:rPr>
                        <a:t>?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F0AD4E"/>
                          </a:solidFill>
                        </a:rPr>
                        <a:t>?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l" indent="0" marL="0">
                        <a:buNone/>
                      </a:pPr>
                      <a:r>
                        <a:rPr lang="en-US" sz="1400" dirty="0">
                          <a:solidFill>
                            <a:srgbClr val="323232"/>
                          </a:solidFill>
                        </a:rPr>
                        <a:t>Helpjuice</a:t>
                      </a:r>
                      <a:endParaRPr lang="en-US" sz="1400" dirty="0"/>
                    </a:p>
                  </a:txBody>
                  <a:tcPr marL="12700" marR="12700" marT="25400" marB="1270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F0AD4E"/>
                          </a:solidFill>
                        </a:rPr>
                        <a:t>?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F0AD4E"/>
                          </a:solidFill>
                        </a:rPr>
                        <a:t>?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400" dirty="0">
                          <a:solidFill>
                            <a:srgbClr val="3C9D45"/>
                          </a:solidFill>
                        </a:rPr>
                        <a:t>✔</a:t>
                      </a:r>
                      <a:endParaRPr lang="en-US" sz="1400" dirty="0"/>
                    </a:p>
                  </a:txBody>
                  <a:tcPr marL="91440" marR="91440" marT="45720" marB="45720" anchor="ctr">
                    <a:lnL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3B3B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4" name="Text 1"/>
          <p:cNvSpPr/>
          <p:nvPr/>
        </p:nvSpPr>
        <p:spPr>
          <a:xfrm>
            <a:off x="457200" y="4389120"/>
            <a:ext cx="82296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3C9D45"/>
                </a:solidFill>
              </a:rPr>
              <a:t>✔</a:t>
            </a:r>
            <a:pPr indent="0" marL="0">
              <a:buNone/>
            </a:pPr>
            <a:r>
              <a:rPr lang="en-US" sz="1200" dirty="0">
                <a:solidFill>
                  <a:srgbClr val="323232"/>
                </a:solidFill>
              </a:rPr>
              <a:t> aanwezig   </a:t>
            </a:r>
            <a:pPr indent="0" marL="0">
              <a:buNone/>
            </a:pPr>
            <a:r>
              <a:rPr lang="en-US" sz="1200" b="1" dirty="0">
                <a:solidFill>
                  <a:srgbClr val="F0AD4E"/>
                </a:solidFill>
              </a:rPr>
              <a:t>?</a:t>
            </a:r>
            <a:pPr indent="0" marL="0">
              <a:buNone/>
            </a:pPr>
            <a:r>
              <a:rPr lang="en-US" sz="1200" dirty="0">
                <a:solidFill>
                  <a:srgbClr val="323232"/>
                </a:solidFill>
              </a:rPr>
              <a:t> onzeker   </a:t>
            </a:r>
            <a:pPr indent="0" marL="0">
              <a:buNone/>
            </a:pPr>
            <a:r>
              <a:rPr lang="en-US" sz="1200" b="1" dirty="0">
                <a:solidFill>
                  <a:srgbClr val="D9534F"/>
                </a:solidFill>
              </a:rPr>
              <a:t>✘</a:t>
            </a:r>
            <a:pPr indent="0" marL="0">
              <a:buNone/>
            </a:pPr>
            <a:r>
              <a:rPr lang="en-US" sz="1200" dirty="0">
                <a:solidFill>
                  <a:srgbClr val="323232"/>
                </a:solidFill>
              </a:rPr>
              <a:t> niet beschikbaar</a:t>
            </a:r>
            <a:endParaRPr lang="en-US" sz="1200" dirty="0"/>
          </a:p>
        </p:txBody>
      </p:sp>
      <p:sp>
        <p:nvSpPr>
          <p:cNvPr id="5" name="Text 2"/>
          <p:cNvSpPr/>
          <p:nvPr/>
        </p:nvSpPr>
        <p:spPr>
          <a:xfrm>
            <a:off x="457200" y="48463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1"/>
              </a:rPr>
              <a:t>[1]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2"/>
              </a:rPr>
              <a:t>[2]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3"/>
              </a:rPr>
              <a:t>[3]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4"/>
              </a:rPr>
              <a:t>[4]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5"/>
              </a:rPr>
              <a:t>[5]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6"/>
              </a:rPr>
              <a:t>[6]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7"/>
              </a:rPr>
              <a:t>[7]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8"/>
              </a:rPr>
              <a:t>[8]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9"/>
              </a:rPr>
              <a:t>[9]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10"/>
              </a:rPr>
              <a:t>[10]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11"/>
              </a:rPr>
              <a:t>[11]</a:t>
            </a:r>
            <a:endParaRPr lang="en-US" sz="7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E8EE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457200"/>
            <a:ext cx="548640" cy="54864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97280" y="45720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2A56A5"/>
                </a:solidFill>
              </a:rPr>
              <a:t>Aanbeveling</a:t>
            </a:r>
            <a:endParaRPr lang="en-US" sz="2400" dirty="0"/>
          </a:p>
        </p:txBody>
      </p:sp>
      <p:sp>
        <p:nvSpPr>
          <p:cNvPr id="4" name="Text 1"/>
          <p:cNvSpPr/>
          <p:nvPr/>
        </p:nvSpPr>
        <p:spPr>
          <a:xfrm>
            <a:off x="548640" y="1280160"/>
            <a:ext cx="8229600" cy="3200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23232"/>
                </a:solidFill>
              </a:rPr>
              <a:t>• Kies Document360 als eerste optie: </a:t>
            </a:r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het platform voldoet aan alle eisen, inclusief workflow, versieherstel, SAML‑SSO, export in Markdown en uitgebreide analytics.
</a:t>
            </a:r>
            <a:pPr indent="0" marL="0">
              <a:buNone/>
            </a:pPr>
            <a:r>
              <a:rPr lang="en-US" sz="1400" b="1" dirty="0">
                <a:solidFill>
                  <a:srgbClr val="323232"/>
                </a:solidFill>
              </a:rPr>
              <a:t>• Overweeg GitBook als alternatief: </a:t>
            </a:r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sterk bij ontwikkelaars, met Git‑integratie en change requests, maar analytics missen “no result” data.
</a:t>
            </a:r>
            <a:pPr indent="0" marL="0">
              <a:buNone/>
            </a:pPr>
            <a:r>
              <a:rPr lang="en-US" sz="1400" b="1" dirty="0">
                <a:solidFill>
                  <a:srgbClr val="323232"/>
                </a:solidFill>
              </a:rPr>
              <a:t>• Beperk ReadMe, HelpDocs en Helpjuice tot niche‑scenario’s: </a:t>
            </a:r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deze missen cruciale export‑ of reviewfuncties of hebben beperkte analytics.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457200" y="48463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2"/>
              </a:rPr>
              <a:t>[1]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3"/>
              </a:rPr>
              <a:t>[2]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4"/>
              </a:rPr>
              <a:t>[5]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5"/>
              </a:rPr>
              <a:t>[8]</a:t>
            </a:r>
            <a:endParaRPr lang="en-US" sz="7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E8EE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457200"/>
            <a:ext cx="548640" cy="54864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97280" y="45720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400" b="1" dirty="0">
                <a:solidFill>
                  <a:srgbClr val="2A56A5"/>
                </a:solidFill>
              </a:rPr>
              <a:t>Trade‑offs</a:t>
            </a:r>
            <a:endParaRPr lang="en-US" sz="2400" dirty="0"/>
          </a:p>
        </p:txBody>
      </p:sp>
      <p:sp>
        <p:nvSpPr>
          <p:cNvPr id="4" name="Text 1"/>
          <p:cNvSpPr/>
          <p:nvPr/>
        </p:nvSpPr>
        <p:spPr>
          <a:xfrm>
            <a:off x="548640" y="1280160"/>
            <a:ext cx="8229600" cy="3474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23232"/>
                </a:solidFill>
              </a:rPr>
              <a:t>• Document360: </a:t>
            </a:r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alles‑in‑één pakket maar hogere licentiekosten en grotere implementatie‑inspanning.
</a:t>
            </a:r>
            <a:pPr indent="0" marL="0">
              <a:buNone/>
            </a:pPr>
            <a:r>
              <a:rPr lang="en-US" sz="1400" b="1" dirty="0">
                <a:solidFill>
                  <a:srgbClr val="323232"/>
                </a:solidFill>
              </a:rPr>
              <a:t>• GitBook: </a:t>
            </a:r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developers kennen het platform, maar analytics zijn beperkt en sommige features vereisen Enterprise‑plan.
</a:t>
            </a:r>
            <a:pPr indent="0" marL="0">
              <a:buNone/>
            </a:pPr>
            <a:r>
              <a:rPr lang="en-US" sz="1400" b="1" dirty="0">
                <a:solidFill>
                  <a:srgbClr val="323232"/>
                </a:solidFill>
              </a:rPr>
              <a:t>• ReadMe: </a:t>
            </a:r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geweldig voor API’s, maar meertaligheid en gedetailleerde analytics ontbreken.
</a:t>
            </a:r>
            <a:pPr indent="0" marL="0">
              <a:buNone/>
            </a:pPr>
            <a:r>
              <a:rPr lang="en-US" sz="1400" b="1" dirty="0">
                <a:solidFill>
                  <a:srgbClr val="323232"/>
                </a:solidFill>
              </a:rPr>
              <a:t>• HelpDocs: </a:t>
            </a:r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sterke zoekanalytics en meertaligheid, maar geen gestructureerde reviewflow en beperkte export (HTML/CSV).
</a:t>
            </a:r>
            <a:pPr indent="0" marL="0">
              <a:buNone/>
            </a:pPr>
            <a:r>
              <a:rPr lang="en-US" sz="1400" b="1" dirty="0">
                <a:solidFill>
                  <a:srgbClr val="323232"/>
                </a:solidFill>
              </a:rPr>
              <a:t>• Helpjuice: </a:t>
            </a:r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uitgebreide analytics en back‑ups, maar geen Markdown‑export en workflow is minder formeel.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457200" y="48463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2"/>
              </a:rPr>
              <a:t>[9]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3"/>
              </a:rPr>
              <a:t>[6]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4"/>
              </a:rPr>
              <a:t>[5]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5"/>
              </a:rPr>
              <a:t>[11]</a:t>
            </a:r>
            <a:endParaRPr lang="en-US" sz="7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E8EEF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457200"/>
            <a:ext cx="548640" cy="54864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097280" y="457200"/>
            <a:ext cx="73152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2A56A5"/>
                </a:solidFill>
              </a:rPr>
              <a:t>Proefvoorstel &amp; Beslispunten</a:t>
            </a:r>
            <a:endParaRPr lang="en-US" sz="2200" dirty="0"/>
          </a:p>
        </p:txBody>
      </p:sp>
      <p:sp>
        <p:nvSpPr>
          <p:cNvPr id="4" name="Text 1"/>
          <p:cNvSpPr/>
          <p:nvPr/>
        </p:nvSpPr>
        <p:spPr>
          <a:xfrm>
            <a:off x="548640" y="1280160"/>
            <a:ext cx="8229600" cy="3474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323232"/>
                </a:solidFill>
              </a:rPr>
              <a:t>• Organiseer een pilot van 8–12 weken met Document360 en GitBook.
</a:t>
            </a:r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   → Meet gebruiksgemak, integratie met Slack/Git en tevredenheid van testers.
</a:t>
            </a:r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• Evalueer de mate waarin de analytics inzicht geven in zoekgedrag en contentgaten.
</a:t>
            </a:r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• Let op meertalige ondersteuning en exportformaten bij de keuze.
</a:t>
            </a:r>
            <a:pPr indent="0" marL="0">
              <a:buNone/>
            </a:pPr>
            <a:r>
              <a:rPr lang="en-US" sz="1400" b="1" dirty="0">
                <a:solidFill>
                  <a:srgbClr val="323232"/>
                </a:solidFill>
              </a:rPr>
              <a:t>• Beslispunten: budget/abonnementsmodel, complexe implementatie, acceptatie door het team.
</a:t>
            </a:r>
            <a:pPr indent="0" marL="0">
              <a:buNone/>
            </a:pPr>
            <a:r>
              <a:rPr lang="en-US" sz="1400" dirty="0">
                <a:solidFill>
                  <a:srgbClr val="323232"/>
                </a:solidFill>
              </a:rPr>
              <a:t>   → Na de pilot verzamelen we feedback en nemen we uiterlijk over 3 maanden een definitief besluit.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457200" y="48463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2"/>
              </a:rPr>
              <a:t>[1]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3"/>
              </a:rPr>
              <a:t>[3]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4"/>
              </a:rPr>
              <a:t>[8]</a:t>
            </a:r>
            <a:pPr algn="l" indent="0" marL="0">
              <a:buNone/>
            </a:pPr>
            <a:r>
              <a:rPr lang="en-US" sz="700" dirty="0">
                <a:solidFill>
                  <a:srgbClr val="000000"/>
                </a:solidFill>
              </a:rPr>
              <a:t>   </a:t>
            </a:r>
            <a:pPr algn="l" indent="0" marL="0">
              <a:buNone/>
            </a:pPr>
            <a:r>
              <a:rPr lang="en-US" sz="700" u="sng" dirty="0">
                <a:solidFill>
                  <a:srgbClr val="0000FF"/>
                </a:solidFill>
                <a:hlinkClick r:id="rId5"/>
              </a:rPr>
              <a:t>[11]</a:t>
            </a:r>
            <a:endParaRPr lang="en-US" sz="7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2026-01-11T16:08:35Z</dcterms:created>
  <dcterms:modified xsi:type="dcterms:W3CDTF">2026-01-11T16:08:35Z</dcterms:modified>
</cp:coreProperties>
</file>